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70" r:id="rId6"/>
    <p:sldId id="271" r:id="rId7"/>
    <p:sldId id="262" r:id="rId8"/>
    <p:sldId id="263" r:id="rId9"/>
    <p:sldId id="264" r:id="rId10"/>
    <p:sldId id="265" r:id="rId11"/>
    <p:sldId id="266" r:id="rId12"/>
    <p:sldId id="272" r:id="rId13"/>
    <p:sldId id="287" r:id="rId14"/>
    <p:sldId id="276" r:id="rId15"/>
    <p:sldId id="267" r:id="rId16"/>
    <p:sldId id="282" r:id="rId17"/>
    <p:sldId id="275" r:id="rId18"/>
    <p:sldId id="279" r:id="rId19"/>
    <p:sldId id="290" r:id="rId20"/>
    <p:sldId id="291" r:id="rId21"/>
    <p:sldId id="284" r:id="rId22"/>
    <p:sldId id="285" r:id="rId23"/>
    <p:sldId id="286" r:id="rId24"/>
    <p:sldId id="292" r:id="rId25"/>
    <p:sldId id="294" r:id="rId26"/>
    <p:sldId id="293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</p:sldIdLst>
  <p:sldSz cx="9144000" cy="6858000" type="screen4x3"/>
  <p:notesSz cx="6858000" cy="9144000"/>
  <p:defaultTextStyle>
    <a:defPPr>
      <a:defRPr lang="ru-RU"/>
    </a:defPPr>
    <a:lvl1pPr marL="0" algn="l" defTabSz="914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3" algn="l" defTabSz="914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4" algn="l" defTabSz="914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7" algn="l" defTabSz="914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69" algn="l" defTabSz="914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0" algn="l" defTabSz="914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53" algn="l" defTabSz="914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46" algn="l" defTabSz="914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36" algn="l" defTabSz="914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54F53"/>
    <a:srgbClr val="DA181D"/>
    <a:srgbClr val="E61E2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1839" autoAdjust="0"/>
  </p:normalViewPr>
  <p:slideViewPr>
    <p:cSldViewPr snapToGrid="0" showGuides="1">
      <p:cViewPr>
        <p:scale>
          <a:sx n="90" d="100"/>
          <a:sy n="90" d="100"/>
        </p:scale>
        <p:origin x="-216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229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580F-0466-4270-9ABF-9B68269E1B31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5CC9B-E93B-4475-BCE2-242C82E42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24389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29E01-0880-4989-9E99-36A8A062EF42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B4024-9807-4018-95C2-76AF1A4BD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3789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1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093" algn="l" defTabSz="9141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184" algn="l" defTabSz="9141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277" algn="l" defTabSz="9141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369" algn="l" defTabSz="9141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60" algn="l" defTabSz="9141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53" algn="l" defTabSz="9141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46" algn="l" defTabSz="9141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36" algn="l" defTabSz="9141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Реализована возможность создавать вложенные рецептуры. Количество уровней вложенности рецептур не ограничено.</a:t>
            </a: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Документ «Списание специй» расположен в разделе</a:t>
            </a:r>
            <a:r>
              <a:rPr lang="ru-RU" baseline="0" dirty="0" smtClean="0"/>
              <a:t> «Общепит – Выпуск продукции».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оформления данных операций используется документ «Разделка» в группе «Выпуск продукции». </a:t>
            </a:r>
          </a:p>
          <a:p>
            <a:pPr marL="0" marR="0" indent="0" algn="l" defTabSz="9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Состав табличной части при необходимости можно изменять – добавлять комплектующие, которых нет в рецептуре, или удалять комплектующие, которые фактически не были получены. При необходимости, можно восстановить исходный состав табличной части. Для этого используется подменю «Заполнить» в командной панели табличной части документа.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Конфигурация «1С-Рейтинг: Общепит для Казахстана» позволяет вести документооборот по обеим схемам. Для этого в конфигурации используются средства ввода документов на основании.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Открыть документ «Выпуск продукции» можно в разделе «Общепит – Выпуск продукции».</a:t>
            </a:r>
          </a:p>
          <a:p>
            <a:pPr marL="0" marR="0" indent="0" algn="l" defTabSz="9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табличной части «Продукция» вводится список продукции, подлежащей приготовлению. 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Колонки с пиктограммой:</a:t>
            </a:r>
          </a:p>
          <a:p>
            <a:r>
              <a:rPr lang="ru-RU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Специя – ингредиент является специей;</a:t>
            </a:r>
          </a:p>
          <a:p>
            <a:r>
              <a:rPr lang="ru-RU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Готовить – полуфабрикат будет приготовлен по рецептуре;</a:t>
            </a:r>
          </a:p>
          <a:p>
            <a:r>
              <a:rPr lang="ru-RU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Заменить – ингредиент будет заменен аналогичным.</a:t>
            </a:r>
            <a:endParaRPr lang="ru-RU" sz="13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Обработка расположена в разделе «Общепит – Ценообразование».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Обработка расположена в разделе «Общепит – Ценообразование».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обработке присутствует печатная форма "Анализ себестоимости блюд", которая позволяет увидеть разницу между рассчитанной и текущей себестоимостью блюд, и при необходимости принять решение об изменении отпускных цен.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Обработка расположена в разделе «Общепит – Ценообразование».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нажатии кнопки "Пересчитать" на закладке «Пересчет цен» происходит пересчет вычисляемых цен, с учетом коэффициента наценки и метода округления. После пересчета измененные цены будут выделены зеленым цветом. В обработке также возможно менять цены вручную.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Подсистема учета получателей услуг предназначена для автоматизации процессов по ежемесячному начислению оплаты за предоставленные услуги.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Справочник «Номенклатура» находится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разделе «Общепит – Справочники и настройки».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выделения категорий номенклатуры используется реквизит «Вид номенклатуры».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Справочник и находятся в разделе «Учет получателей услуг» – «Справочники и настройки» – «Получатели услуг».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Расположен в разделе «Учет получателей услуг» – «Регистрации получателей услуг».</a:t>
            </a: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Справочник «Виды начислений» расположен в разделе «Учет получателей услуг» – «Учет услуг и тарифов».</a:t>
            </a:r>
          </a:p>
          <a:p>
            <a:pPr marL="0" marR="0" indent="0" algn="l" defTabSz="9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Для хранения списка видов начислений получателям услуг используется справочник «Виды начисления получателям услуг».</a:t>
            </a:r>
          </a:p>
          <a:p>
            <a:pPr marL="0" marR="0" indent="0" algn="l" defTabSz="9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Для хранения тарифов по видам начислений с целью их дальнейшей автоматической подстановки в документы начисления оплаты используется документ «Установка и изменение тарифов на услуги».</a:t>
            </a: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Раздел «Учет получателей услуг» – «Учет посещаемости»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Раздел «Учет получателей услуг» – «Начисление оплаты».</a:t>
            </a:r>
          </a:p>
          <a:p>
            <a:pPr marL="0" marR="0" indent="0" algn="l" defTabSz="9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x-none" sz="1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втоматический расчет </a:t>
            </a:r>
            <a:r>
              <a:rPr lang="ru-RU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сумм </a:t>
            </a:r>
            <a:r>
              <a:rPr lang="x-none" sz="1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начислений </a:t>
            </a:r>
            <a:r>
              <a:rPr lang="ru-RU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x-none" sz="1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производственному календарю или по графикам </a:t>
            </a:r>
            <a:r>
              <a:rPr lang="ru-RU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посещения</a:t>
            </a:r>
            <a:r>
              <a:rPr lang="ru-RU" sz="1200" dirty="0" smtClean="0"/>
              <a:t>.</a:t>
            </a:r>
            <a:endParaRPr lang="ru-RU" sz="1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Раздел «Учет получателей услуг» – «Сервис».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Раздел</a:t>
            </a:r>
            <a:r>
              <a:rPr lang="ru-RU" baseline="0" dirty="0" smtClean="0"/>
              <a:t> «Учет получателей услуг» – «Отчеты». </a:t>
            </a:r>
          </a:p>
          <a:p>
            <a:pPr marL="0" marR="0" indent="0" algn="l" defTabSz="9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Отчет «Взаиморасчеты с получателями услуг» предназначен для анализа движения денежных средств по видам начисления и оплаты за период. </a:t>
            </a:r>
          </a:p>
          <a:p>
            <a:pPr marL="0" marR="0" indent="0" algn="l" defTabSz="9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Отчет «Квитанции на оплату» предназначен для вывода на печать извещений и квитанций на оплату. </a:t>
            </a:r>
          </a:p>
          <a:p>
            <a:pPr marL="0" marR="0" indent="0" algn="l" defTabSz="9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Обмен данными позволяет автоматизировать оформление розничных продаж в бухгалтерском, налоговом и оперативном учете.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Обмен 1С-Рейтинг: Общепит для Казахстана с 1С-Рейтинг: Ресторан 3.0 будет в рамках типового решения, как обмен «1С:Бухгалтерия для Казахстана» – «1С:Розница для Казахстана».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данный момент 1С-Рейтинг:</a:t>
            </a:r>
            <a:r>
              <a:rPr lang="ru-RU" baseline="0" dirty="0" smtClean="0"/>
              <a:t> Ресторан на Рознице (Ресторан 3.0)</a:t>
            </a:r>
            <a:r>
              <a:rPr lang="ru-RU" dirty="0" smtClean="0"/>
              <a:t> находится в разработке.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2584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Регистр сведений «Аналоги номенклатуры» расположен в разделе «Общепит – Справочники и настройки».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Установка аналогов не имеет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обратного действия.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Регистр сведений «Настройки конвертации номенклатуры» расположен в разделе «Общепит – Склад».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создании рецептур обычно используется один ингредиент для нескольких блюд.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Документ «Конвертация номенклатуры» расположен в разделе «Общепит - Склад».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Регистр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сведений «Коэффициенты пересчета единиц измерения» расположен в разделе «Общепит – Склады».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Регистр сведений расположен в разделе «Общепит - Справочники и настройки».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 smtClean="0"/>
              <a:t>Производится автоматический пересчет сезонных процентов потерь при холодной обработке.</a:t>
            </a:r>
          </a:p>
          <a:p>
            <a:pPr marL="0" marR="0" indent="0" algn="l" defTabSz="9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Процент потерь в регистре указывается для каждого периода в разрезе номенклатуры и спецификаций номенклатуры (рецептуры). </a:t>
            </a:r>
          </a:p>
          <a:p>
            <a:pPr marL="0" marR="0" indent="0" algn="l" defTabSz="9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Справочник «Виды показателей пищевой ценности» можно открыть в разделе «Общепит – Справочники и настройки».</a:t>
            </a:r>
          </a:p>
          <a:p>
            <a:pPr marL="0" marR="0" indent="0" algn="l" defTabSz="9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Информация о калорийности, о химической ценности, о витаминах или любые другие числовые показатели, которые определяют пищевую ценность. </a:t>
            </a:r>
          </a:p>
          <a:p>
            <a:pPr marL="0" marR="0" indent="0" algn="l" defTabSz="9141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 smtClean="0"/>
              <a:t>Возможен автоматический расчет показателей для блюд и полуфабрикатов.</a:t>
            </a:r>
          </a:p>
          <a:p>
            <a:pPr>
              <a:spcBef>
                <a:spcPts val="0"/>
              </a:spcBef>
            </a:pPr>
            <a:endParaRPr lang="ru-RU" alt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Перейти к регистру сведений «Рецептуры» можно в группе «Справочники и настройки».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97" y="650314"/>
            <a:ext cx="5010802" cy="21356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5798" y="2301240"/>
            <a:ext cx="6015042" cy="1028700"/>
          </a:xfrm>
        </p:spPr>
        <p:txBody>
          <a:bodyPr anchor="t">
            <a:noAutofit/>
          </a:bodyPr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 </a:t>
            </a:r>
            <a:r>
              <a:rPr lang="en-US" dirty="0" smtClean="0"/>
              <a:t>SED UT</a:t>
            </a:r>
            <a:br>
              <a:rPr lang="en-US" dirty="0" smtClean="0"/>
            </a:br>
            <a:r>
              <a:rPr lang="en-US" dirty="0" smtClean="0"/>
              <a:t>UNDE OMNIS ISTE NATUS ERROR SIT</a:t>
            </a:r>
            <a:br>
              <a:rPr lang="en-US" dirty="0" smtClean="0"/>
            </a:br>
            <a:r>
              <a:rPr lang="en-US" dirty="0" smtClean="0"/>
              <a:t>VOLUPTATEM ACCUSANTIUM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749303" y="3815300"/>
            <a:ext cx="2395220" cy="403223"/>
          </a:xfrm>
        </p:spPr>
        <p:txBody>
          <a:bodyPr>
            <a:normAutofit/>
          </a:bodyPr>
          <a:lstStyle>
            <a:lvl1pPr marL="0" indent="0">
              <a:buNone/>
              <a:defRPr sz="13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5984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846" y="27"/>
            <a:ext cx="3240000" cy="13809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5" y="422911"/>
            <a:ext cx="8214359" cy="57912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1024891"/>
            <a:ext cx="8214360" cy="5267324"/>
          </a:xfrm>
        </p:spPr>
        <p:txBody>
          <a:bodyPr>
            <a:noAutofit/>
          </a:bodyPr>
          <a:lstStyle>
            <a:lvl1pPr marL="0" marR="0" indent="0" algn="l" defTabSz="91418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093" indent="0" algn="ctr">
              <a:buNone/>
              <a:defRPr sz="2000"/>
            </a:lvl2pPr>
            <a:lvl3pPr marL="914184" indent="0" algn="ctr">
              <a:buNone/>
              <a:defRPr sz="1800"/>
            </a:lvl3pPr>
            <a:lvl4pPr marL="1371277" indent="0" algn="ctr">
              <a:buNone/>
              <a:defRPr sz="1600"/>
            </a:lvl4pPr>
            <a:lvl5pPr marL="1828369" indent="0" algn="ctr">
              <a:buNone/>
              <a:defRPr sz="1600"/>
            </a:lvl5pPr>
            <a:lvl6pPr marL="2285460" indent="0" algn="ctr">
              <a:buNone/>
              <a:defRPr sz="1600"/>
            </a:lvl6pPr>
            <a:lvl7pPr marL="2742553" indent="0" algn="ctr">
              <a:buNone/>
              <a:defRPr sz="1600"/>
            </a:lvl7pPr>
            <a:lvl8pPr marL="3199646" indent="0" algn="ctr">
              <a:buNone/>
              <a:defRPr sz="1600"/>
            </a:lvl8pPr>
            <a:lvl9pPr marL="3656736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733922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330" y="0"/>
            <a:ext cx="1800000" cy="12265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5" y="422911"/>
            <a:ext cx="8214359" cy="57912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1024891"/>
            <a:ext cx="8214360" cy="5267324"/>
          </a:xfrm>
        </p:spPr>
        <p:txBody>
          <a:bodyPr>
            <a:noAutofit/>
          </a:bodyPr>
          <a:lstStyle>
            <a:lvl1pPr marL="0" marR="0" indent="0" algn="l" defTabSz="91418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093" indent="0" algn="ctr">
              <a:buNone/>
              <a:defRPr sz="2000"/>
            </a:lvl2pPr>
            <a:lvl3pPr marL="914184" indent="0" algn="ctr">
              <a:buNone/>
              <a:defRPr sz="1800"/>
            </a:lvl3pPr>
            <a:lvl4pPr marL="1371277" indent="0" algn="ctr">
              <a:buNone/>
              <a:defRPr sz="1600"/>
            </a:lvl4pPr>
            <a:lvl5pPr marL="1828369" indent="0" algn="ctr">
              <a:buNone/>
              <a:defRPr sz="1600"/>
            </a:lvl5pPr>
            <a:lvl6pPr marL="2285460" indent="0" algn="ctr">
              <a:buNone/>
              <a:defRPr sz="1600"/>
            </a:lvl6pPr>
            <a:lvl7pPr marL="2742553" indent="0" algn="ctr">
              <a:buNone/>
              <a:defRPr sz="1600"/>
            </a:lvl7pPr>
            <a:lvl8pPr marL="3199646" indent="0" algn="ctr">
              <a:buNone/>
              <a:defRPr sz="1600"/>
            </a:lvl8pPr>
            <a:lvl9pPr marL="3656736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00641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80065" y="422911"/>
            <a:ext cx="8214359" cy="57912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1024891"/>
            <a:ext cx="8214360" cy="5267324"/>
          </a:xfrm>
        </p:spPr>
        <p:txBody>
          <a:bodyPr>
            <a:noAutofit/>
          </a:bodyPr>
          <a:lstStyle>
            <a:lvl1pPr marL="0" marR="0" indent="0" algn="l" defTabSz="91418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093" indent="0" algn="ctr">
              <a:buNone/>
              <a:defRPr sz="2000"/>
            </a:lvl2pPr>
            <a:lvl3pPr marL="914184" indent="0" algn="ctr">
              <a:buNone/>
              <a:defRPr sz="1800"/>
            </a:lvl3pPr>
            <a:lvl4pPr marL="1371277" indent="0" algn="ctr">
              <a:buNone/>
              <a:defRPr sz="1600"/>
            </a:lvl4pPr>
            <a:lvl5pPr marL="1828369" indent="0" algn="ctr">
              <a:buNone/>
              <a:defRPr sz="1600"/>
            </a:lvl5pPr>
            <a:lvl6pPr marL="2285460" indent="0" algn="ctr">
              <a:buNone/>
              <a:defRPr sz="1600"/>
            </a:lvl6pPr>
            <a:lvl7pPr marL="2742553" indent="0" algn="ctr">
              <a:buNone/>
              <a:defRPr sz="1600"/>
            </a:lvl7pPr>
            <a:lvl8pPr marL="3199646" indent="0" algn="ctr">
              <a:buNone/>
              <a:defRPr sz="1600"/>
            </a:lvl8pPr>
            <a:lvl9pPr marL="3656736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844851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40" y="5631682"/>
            <a:ext cx="1800000" cy="1226596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80065" y="422911"/>
            <a:ext cx="8214359" cy="57912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1024891"/>
            <a:ext cx="8214360" cy="5267324"/>
          </a:xfrm>
        </p:spPr>
        <p:txBody>
          <a:bodyPr>
            <a:noAutofit/>
          </a:bodyPr>
          <a:lstStyle>
            <a:lvl1pPr marL="0" marR="0" indent="0" algn="l" defTabSz="91418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093" indent="0" algn="ctr">
              <a:buNone/>
              <a:defRPr sz="2000"/>
            </a:lvl2pPr>
            <a:lvl3pPr marL="914184" indent="0" algn="ctr">
              <a:buNone/>
              <a:defRPr sz="1800"/>
            </a:lvl3pPr>
            <a:lvl4pPr marL="1371277" indent="0" algn="ctr">
              <a:buNone/>
              <a:defRPr sz="1600"/>
            </a:lvl4pPr>
            <a:lvl5pPr marL="1828369" indent="0" algn="ctr">
              <a:buNone/>
              <a:defRPr sz="1600"/>
            </a:lvl5pPr>
            <a:lvl6pPr marL="2285460" indent="0" algn="ctr">
              <a:buNone/>
              <a:defRPr sz="1600"/>
            </a:lvl6pPr>
            <a:lvl7pPr marL="2742553" indent="0" algn="ctr">
              <a:buNone/>
              <a:defRPr sz="1600"/>
            </a:lvl7pPr>
            <a:lvl8pPr marL="3199646" indent="0" algn="ctr">
              <a:buNone/>
              <a:defRPr sz="1600"/>
            </a:lvl8pPr>
            <a:lvl9pPr marL="3656736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932030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018" y="0"/>
            <a:ext cx="1800000" cy="1226596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78185" y="422911"/>
            <a:ext cx="8016239" cy="57912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78180" y="1024891"/>
            <a:ext cx="8016240" cy="5267324"/>
          </a:xfrm>
        </p:spPr>
        <p:txBody>
          <a:bodyPr>
            <a:noAutofit/>
          </a:bodyPr>
          <a:lstStyle>
            <a:lvl1pPr marL="0" marR="0" indent="0" algn="l" defTabSz="91418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093" indent="0" algn="ctr">
              <a:buNone/>
              <a:defRPr sz="2000"/>
            </a:lvl2pPr>
            <a:lvl3pPr marL="914184" indent="0" algn="ctr">
              <a:buNone/>
              <a:defRPr sz="1800"/>
            </a:lvl3pPr>
            <a:lvl4pPr marL="1371277" indent="0" algn="ctr">
              <a:buNone/>
              <a:defRPr sz="1600"/>
            </a:lvl4pPr>
            <a:lvl5pPr marL="1828369" indent="0" algn="ctr">
              <a:buNone/>
              <a:defRPr sz="1600"/>
            </a:lvl5pPr>
            <a:lvl6pPr marL="2285460" indent="0" algn="ctr">
              <a:buNone/>
              <a:defRPr sz="1600"/>
            </a:lvl6pPr>
            <a:lvl7pPr marL="2742553" indent="0" algn="ctr">
              <a:buNone/>
              <a:defRPr sz="1600"/>
            </a:lvl7pPr>
            <a:lvl8pPr marL="3199646" indent="0" algn="ctr">
              <a:buNone/>
              <a:defRPr sz="1600"/>
            </a:lvl8pPr>
            <a:lvl9pPr marL="3656736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05168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67" y="10692"/>
            <a:ext cx="3240000" cy="1380893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78185" y="422911"/>
            <a:ext cx="8016239" cy="57912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78180" y="1024891"/>
            <a:ext cx="8016240" cy="5267324"/>
          </a:xfrm>
        </p:spPr>
        <p:txBody>
          <a:bodyPr>
            <a:noAutofit/>
          </a:bodyPr>
          <a:lstStyle>
            <a:lvl1pPr marL="0" marR="0" indent="0" algn="l" defTabSz="91418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093" indent="0" algn="ctr">
              <a:buNone/>
              <a:defRPr sz="2000"/>
            </a:lvl2pPr>
            <a:lvl3pPr marL="914184" indent="0" algn="ctr">
              <a:buNone/>
              <a:defRPr sz="1800"/>
            </a:lvl3pPr>
            <a:lvl4pPr marL="1371277" indent="0" algn="ctr">
              <a:buNone/>
              <a:defRPr sz="1600"/>
            </a:lvl4pPr>
            <a:lvl5pPr marL="1828369" indent="0" algn="ctr">
              <a:buNone/>
              <a:defRPr sz="1600"/>
            </a:lvl5pPr>
            <a:lvl6pPr marL="2285460" indent="0" algn="ctr">
              <a:buNone/>
              <a:defRPr sz="1600"/>
            </a:lvl6pPr>
            <a:lvl7pPr marL="2742553" indent="0" algn="ctr">
              <a:buNone/>
              <a:defRPr sz="1600"/>
            </a:lvl7pPr>
            <a:lvl8pPr marL="3199646" indent="0" algn="ctr">
              <a:buNone/>
              <a:defRPr sz="1600"/>
            </a:lvl8pPr>
            <a:lvl9pPr marL="3656736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332964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758078"/>
          </a:xfrm>
          <a:prstGeom prst="rect">
            <a:avLst/>
          </a:prstGeom>
        </p:spPr>
        <p:txBody>
          <a:bodyPr vert="horz" lIns="91419" tIns="45709" rIns="91419" bIns="457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1324804"/>
            <a:ext cx="7886700" cy="4852163"/>
          </a:xfrm>
          <a:prstGeom prst="rect">
            <a:avLst/>
          </a:prstGeom>
        </p:spPr>
        <p:txBody>
          <a:bodyPr vert="horz" lIns="91419" tIns="45709" rIns="91419" bIns="45709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100060" y="6356359"/>
            <a:ext cx="415290" cy="365122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7027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2" r:id="rId4"/>
    <p:sldLayoutId id="2147483656" r:id="rId5"/>
    <p:sldLayoutId id="2147483654" r:id="rId6"/>
    <p:sldLayoutId id="2147483655" r:id="rId7"/>
  </p:sldLayoutIdLst>
  <p:hf hdr="0" dt="0"/>
  <p:txStyles>
    <p:titleStyle>
      <a:lvl1pPr algn="l" defTabSz="91418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DA181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545" indent="-228545" algn="l" defTabSz="91418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638" indent="-228545" algn="l" defTabSz="914184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2731" indent="-228545" algn="l" defTabSz="914184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599823" indent="-228545" algn="l" defTabSz="914184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6915" indent="-228545" algn="l" defTabSz="914184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007" indent="-228545" algn="l" defTabSz="9141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0" indent="-228545" algn="l" defTabSz="9141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1" indent="-228545" algn="l" defTabSz="9141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84" indent="-228545" algn="l" defTabSz="91418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3" algn="l" defTabSz="914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4" algn="l" defTabSz="914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7" algn="l" defTabSz="914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9" algn="l" defTabSz="914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0" algn="l" defTabSz="914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3" algn="l" defTabSz="914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6" algn="l" defTabSz="914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36" algn="l" defTabSz="9141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1С-Рейтинг: Общепит, обзор основных возможностей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0"/>
          </p:nvPr>
        </p:nvSpPr>
        <p:spPr>
          <a:xfrm>
            <a:off x="752070" y="3928549"/>
            <a:ext cx="3638863" cy="634403"/>
          </a:xfrm>
        </p:spPr>
        <p:txBody>
          <a:bodyPr>
            <a:normAutofit/>
          </a:bodyPr>
          <a:lstStyle/>
          <a:p>
            <a:r>
              <a:rPr lang="ru-RU" dirty="0" smtClean="0"/>
              <a:t>Данилова Ирина</a:t>
            </a:r>
          </a:p>
          <a:p>
            <a:r>
              <a:rPr lang="ru-RU" dirty="0" smtClean="0"/>
              <a:t>1С-Рейтинг, методист ЦРОР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62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Расчет пищевой ценности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37988" y="6274397"/>
            <a:ext cx="8016240" cy="42785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altLang="ru-RU" sz="1600" dirty="0" smtClean="0"/>
              <a:t>Для каждой номенклатуры можно задать показатели пищевой ценности.</a:t>
            </a:r>
          </a:p>
        </p:txBody>
      </p:sp>
      <p:pic>
        <p:nvPicPr>
          <p:cNvPr id="8" name="Рисунок 7" descr="2024-02-16_09h25_3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337" y="1024931"/>
            <a:ext cx="7884538" cy="5172093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2107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2074" y="205469"/>
            <a:ext cx="1964532" cy="579120"/>
          </a:xfrm>
        </p:spPr>
        <p:txBody>
          <a:bodyPr>
            <a:normAutofit/>
          </a:bodyPr>
          <a:lstStyle/>
          <a:p>
            <a:r>
              <a:rPr lang="ru-RU" dirty="0" smtClean="0"/>
              <a:t>Рецептуры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7635" y="5308602"/>
            <a:ext cx="8415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Рецептуры используются в документах выпуска продукции для определения списка продуктов к списанию.</a:t>
            </a:r>
          </a:p>
          <a:p>
            <a:pPr algn="just" defTabSz="914400">
              <a:defRPr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Ведение списка рецептур производится в справочнике «Спецификации номенклатуры».</a:t>
            </a:r>
          </a:p>
          <a:p>
            <a:pPr defTabSz="914400">
              <a:defRPr/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66198" y="1135462"/>
            <a:ext cx="2552281" cy="1396720"/>
          </a:xfrm>
          <a:prstGeom prst="ellipse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3610" y="3066421"/>
            <a:ext cx="2552281" cy="1396720"/>
          </a:xfrm>
          <a:prstGeom prst="ellipse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367872" y="3136759"/>
            <a:ext cx="2552281" cy="1396720"/>
          </a:xfrm>
          <a:prstGeom prst="ellipse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201508" y="3116663"/>
            <a:ext cx="2552281" cy="1396720"/>
          </a:xfrm>
          <a:prstGeom prst="ellipse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stCxn id="10" idx="3"/>
            <a:endCxn id="11" idx="7"/>
          </p:cNvCxnSpPr>
          <p:nvPr/>
        </p:nvCxnSpPr>
        <p:spPr>
          <a:xfrm flipH="1">
            <a:off x="2582118" y="2327637"/>
            <a:ext cx="1157853" cy="94332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4"/>
            <a:endCxn id="12" idx="0"/>
          </p:cNvCxnSpPr>
          <p:nvPr/>
        </p:nvCxnSpPr>
        <p:spPr>
          <a:xfrm>
            <a:off x="4642339" y="2532182"/>
            <a:ext cx="1674" cy="60457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" idx="5"/>
            <a:endCxn id="13" idx="1"/>
          </p:cNvCxnSpPr>
          <p:nvPr/>
        </p:nvCxnSpPr>
        <p:spPr>
          <a:xfrm>
            <a:off x="5544706" y="2327637"/>
            <a:ext cx="1030575" cy="99357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546974" y="1505969"/>
            <a:ext cx="2271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Производственные операции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59631" y="3565880"/>
            <a:ext cx="243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Приготовление блюд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735724" y="3405108"/>
            <a:ext cx="1770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Разделка продуктов на части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5923" y="3335605"/>
            <a:ext cx="2145322" cy="955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Разукомплектация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блюд по ингредиентам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7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Рецептура приготовления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7019" y="5998829"/>
            <a:ext cx="8016240" cy="572793"/>
          </a:xfrm>
        </p:spPr>
        <p:txBody>
          <a:bodyPr/>
          <a:lstStyle/>
          <a:p>
            <a:r>
              <a:rPr lang="ru-RU" sz="1600" dirty="0" smtClean="0"/>
              <a:t>Вид рецептуры «Приготовление» используется в документе выпуска продукции. </a:t>
            </a:r>
          </a:p>
        </p:txBody>
      </p:sp>
      <p:pic>
        <p:nvPicPr>
          <p:cNvPr id="7" name="Рисунок 6" descr="2024-02-16_09h38_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272" y="1396722"/>
            <a:ext cx="8492538" cy="4424020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2107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Печатные формы рецептуры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678" y="5957812"/>
            <a:ext cx="7877908" cy="633907"/>
          </a:xfrm>
        </p:spPr>
        <p:txBody>
          <a:bodyPr/>
          <a:lstStyle/>
          <a:p>
            <a:r>
              <a:rPr lang="ru-RU" sz="1600" dirty="0" smtClean="0"/>
              <a:t>Для вывода рецептур приготовления на печать в конфигурации предусмотрены «Калькуляционная карточка» и печатная форма «Технологическая карта». </a:t>
            </a:r>
            <a:endParaRPr lang="ru-RU" sz="1600" dirty="0"/>
          </a:p>
        </p:txBody>
      </p:sp>
      <p:pic>
        <p:nvPicPr>
          <p:cNvPr id="6" name="Рисунок 5" descr="2024-02-14_11h06_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186" y="1022789"/>
            <a:ext cx="6426574" cy="447366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7" name="Рисунок 6" descr="2024-02-14_11h06_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3969" y="1521571"/>
            <a:ext cx="5939112" cy="4457198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Списание специй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6400" y="5810634"/>
            <a:ext cx="8385170" cy="584753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специи к списанию рассчитывается на основании данных о количестве выпущенных блюд.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15" y="1233632"/>
            <a:ext cx="8321676" cy="433428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107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Рецептура разделки и </a:t>
            </a:r>
            <a:r>
              <a:rPr lang="ru-RU" dirty="0" err="1" smtClean="0"/>
              <a:t>разукомплектации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16922" y="6275154"/>
            <a:ext cx="8516062" cy="5828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Вид операции документа «Разделка» задается видом рецептуры, указанной в шапке документа. </a:t>
            </a:r>
          </a:p>
        </p:txBody>
      </p:sp>
      <p:pic>
        <p:nvPicPr>
          <p:cNvPr id="9" name="Рисунок 8" descr="2024-02-16_10h12_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030" y="884255"/>
            <a:ext cx="8218666" cy="4512304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0" name="Рисунок 9" descr="2024-02-16_10h10_2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9767" y="2190541"/>
            <a:ext cx="6908121" cy="4078225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2107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4878" y="400478"/>
            <a:ext cx="4536910" cy="579120"/>
          </a:xfrm>
        </p:spPr>
        <p:txBody>
          <a:bodyPr>
            <a:normAutofit/>
          </a:bodyPr>
          <a:lstStyle/>
          <a:p>
            <a:r>
              <a:rPr lang="ru-RU" dirty="0" smtClean="0"/>
              <a:t>Схемы документооборота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64883" y="1680178"/>
            <a:ext cx="1116011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Прямой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8497" y="1658913"/>
            <a:ext cx="200755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Обратный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969477" y="2250831"/>
            <a:ext cx="1828800" cy="1055077"/>
          </a:xfrm>
          <a:prstGeom prst="ellipse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991248" y="4463143"/>
            <a:ext cx="1828800" cy="1055077"/>
          </a:xfrm>
          <a:prstGeom prst="ellipse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15578" y="2301072"/>
            <a:ext cx="1828800" cy="1055077"/>
          </a:xfrm>
          <a:prstGeom prst="ellipse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325627" y="4461468"/>
            <a:ext cx="1828800" cy="1055077"/>
          </a:xfrm>
          <a:prstGeom prst="ellipse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834013" y="2672862"/>
            <a:ext cx="1065125" cy="2502039"/>
          </a:xfrm>
          <a:prstGeom prst="curvedRight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 flipH="1">
            <a:off x="7226439" y="2674537"/>
            <a:ext cx="1065125" cy="2502039"/>
          </a:xfrm>
          <a:prstGeom prst="curvedRight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37279" y="2452188"/>
            <a:ext cx="129974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Выпуск блюд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05151" y="4664500"/>
            <a:ext cx="129974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Выпуск блюд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84571" y="2614637"/>
            <a:ext cx="155932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09999" y="4796804"/>
            <a:ext cx="155932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08437" y="1035136"/>
            <a:ext cx="2340705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Документооборот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4" name="Прямая со стрелкой 23"/>
          <p:cNvCxnSpPr>
            <a:endCxn id="6" idx="0"/>
          </p:cNvCxnSpPr>
          <p:nvPr/>
        </p:nvCxnSpPr>
        <p:spPr>
          <a:xfrm flipH="1">
            <a:off x="2922889" y="1339702"/>
            <a:ext cx="564590" cy="34047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7" idx="0"/>
          </p:cNvCxnSpPr>
          <p:nvPr/>
        </p:nvCxnSpPr>
        <p:spPr>
          <a:xfrm>
            <a:off x="5454502" y="1339702"/>
            <a:ext cx="767772" cy="31921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107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50595" y="529237"/>
            <a:ext cx="8016239" cy="579120"/>
          </a:xfrm>
        </p:spPr>
        <p:txBody>
          <a:bodyPr>
            <a:normAutofit/>
          </a:bodyPr>
          <a:lstStyle/>
          <a:p>
            <a:r>
              <a:rPr lang="ru-RU" dirty="0" smtClean="0"/>
              <a:t>Выпуск продукции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3466" y="6056545"/>
            <a:ext cx="8455771" cy="663232"/>
          </a:xfrm>
        </p:spPr>
        <p:txBody>
          <a:bodyPr/>
          <a:lstStyle/>
          <a:p>
            <a:r>
              <a:rPr lang="ru-RU" sz="1600" dirty="0" smtClean="0"/>
              <a:t>Документ «Выпуск продукции» позволяет регистрировать производство блюд и списание ингредиентов и их аналогов.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88" y="1175681"/>
            <a:ext cx="8494680" cy="4821081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107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0441" y="6291062"/>
            <a:ext cx="8552591" cy="42626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Список ингредиентов сгруппирован по блюдам, на которые они расходуются. </a:t>
            </a:r>
          </a:p>
        </p:txBody>
      </p:sp>
      <p:pic>
        <p:nvPicPr>
          <p:cNvPr id="3" name="Рисунок 2" descr="2024-02-14_10h07_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460" y="1363612"/>
            <a:ext cx="8513346" cy="4836219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06957" y="686360"/>
            <a:ext cx="8425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 добавлении строк в табличную часть «Продукция», автоматически обновляются данные табличной части «Ингредиенты». </a:t>
            </a:r>
          </a:p>
        </p:txBody>
      </p:sp>
    </p:spTree>
    <p:extLst>
      <p:ext uri="{BB962C8B-B14F-4D97-AF65-F5344CB8AC3E}">
        <p14:creationId xmlns="" xmlns:p14="http://schemas.microsoft.com/office/powerpoint/2010/main" val="22107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Ценообразование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" y="1024890"/>
            <a:ext cx="8214360" cy="2148616"/>
          </a:xfrm>
        </p:spPr>
        <p:txBody>
          <a:bodyPr/>
          <a:lstStyle/>
          <a:p>
            <a:r>
              <a:rPr lang="ru-RU" sz="1600" dirty="0" smtClean="0"/>
              <a:t>Прикладное решение «1С-Рейтинг: Общепит для Казахстана» предоставляет возможность формирования, назначения и оперативного изменения различных типов цен при помощи системы обработок: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Обработка «Установка цен поступления»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Обработка «Установка себестоимости блюд»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Обработка «Установка отпускных цен»</a:t>
            </a:r>
          </a:p>
          <a:p>
            <a:endParaRPr lang="ru-RU" sz="1600" dirty="0"/>
          </a:p>
        </p:txBody>
      </p:sp>
      <p:pic>
        <p:nvPicPr>
          <p:cNvPr id="4" name="Рисунок 3" descr="Worker-PNG-Fi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2850" y="3271225"/>
            <a:ext cx="3309769" cy="3309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Характеристика программного продукта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ru-RU" dirty="0" smtClean="0"/>
          </a:p>
          <a:p>
            <a:pPr algn="just">
              <a:spcBef>
                <a:spcPts val="0"/>
              </a:spcBef>
            </a:pPr>
            <a:r>
              <a:rPr lang="ru-RU" dirty="0" smtClean="0"/>
              <a:t>Программный продукт «1С-Рейтинг: Общепит» предназначен для автоматизации бухгалтерского, налогового и оперативного учета на предприятиях и в подразделениях общественного питания различного масштаба</a:t>
            </a:r>
            <a:r>
              <a:rPr lang="ru-RU" dirty="0"/>
              <a:t>. </a:t>
            </a:r>
            <a:endParaRPr lang="ru-RU" dirty="0" smtClean="0"/>
          </a:p>
          <a:p>
            <a:pPr algn="just">
              <a:spcBef>
                <a:spcPts val="0"/>
              </a:spcBef>
            </a:pPr>
            <a:r>
              <a:rPr lang="ru-RU" dirty="0" smtClean="0"/>
              <a:t>Разработан </a:t>
            </a:r>
            <a:r>
              <a:rPr lang="ru-RU" dirty="0"/>
              <a:t>на основе программного продукта «1С:Бухгалтерия для Казахстана» </a:t>
            </a:r>
          </a:p>
          <a:p>
            <a:pPr algn="just">
              <a:spcBef>
                <a:spcPts val="0"/>
              </a:spcBef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Worker-PNG-Fi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9061" y="2851673"/>
            <a:ext cx="3471134" cy="3471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40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Установка цен поступления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23" y="5926501"/>
            <a:ext cx="9005777" cy="601890"/>
          </a:xfrm>
        </p:spPr>
        <p:txBody>
          <a:bodyPr/>
          <a:lstStyle/>
          <a:p>
            <a:r>
              <a:rPr lang="ru-RU" sz="1600" dirty="0" smtClean="0"/>
              <a:t>Обработка позволяет получить максимальные или средние цены поступления номенклатуры за указанный период времени.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77" y="935665"/>
            <a:ext cx="8057305" cy="4898547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Установка себестоимости блюд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715" y="6128518"/>
            <a:ext cx="8972285" cy="378607"/>
          </a:xfrm>
        </p:spPr>
        <p:txBody>
          <a:bodyPr/>
          <a:lstStyle/>
          <a:p>
            <a:r>
              <a:rPr lang="ru-RU" sz="1600" dirty="0" smtClean="0"/>
              <a:t>Позволяет рассчитать калькуляцию и установить себестоимость блюд на указанный период. </a:t>
            </a:r>
            <a:endParaRPr lang="ru-RU" sz="1600" dirty="0"/>
          </a:p>
        </p:txBody>
      </p:sp>
      <p:pic>
        <p:nvPicPr>
          <p:cNvPr id="4" name="Рисунок 3" descr="2024-02-14_12h22_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071" y="1019201"/>
            <a:ext cx="8531687" cy="5063969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Установка отпускных цен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96625"/>
            <a:ext cx="9144000" cy="378603"/>
          </a:xfrm>
        </p:spPr>
        <p:txBody>
          <a:bodyPr/>
          <a:lstStyle/>
          <a:p>
            <a:r>
              <a:rPr lang="ru-RU" sz="1600" dirty="0" smtClean="0"/>
              <a:t>Обработка позволяет рассчитать отпускные цены относительно других цен и установить их. </a:t>
            </a:r>
            <a:endParaRPr lang="ru-RU" sz="1600" dirty="0"/>
          </a:p>
        </p:txBody>
      </p:sp>
      <p:pic>
        <p:nvPicPr>
          <p:cNvPr id="5" name="Рисунок 4" descr="2024-02-16_10h43_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712" y="932040"/>
            <a:ext cx="8357190" cy="5090398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Подсистема «Учет получателей услуг»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817" y="5256651"/>
            <a:ext cx="8834062" cy="1239842"/>
          </a:xfrm>
        </p:spPr>
        <p:txBody>
          <a:bodyPr/>
          <a:lstStyle/>
          <a:p>
            <a:r>
              <a:rPr lang="ru-RU" sz="1600" dirty="0" smtClean="0"/>
              <a:t>Подсистему «Учет получателей услуг» можно включить  в разделе «Общепит – Сервис – Настройка параметров учета (Общепит)».</a:t>
            </a:r>
          </a:p>
          <a:p>
            <a:r>
              <a:rPr lang="ru-RU" sz="1600" dirty="0" smtClean="0"/>
              <a:t>На закладке «Учет получателей услуг» необходимо установить признак «Вести учет получателей услуг»</a:t>
            </a:r>
          </a:p>
        </p:txBody>
      </p:sp>
      <p:pic>
        <p:nvPicPr>
          <p:cNvPr id="4" name="Рисунок 3" descr="2024-02-14_13h39_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447" y="1233376"/>
            <a:ext cx="8590201" cy="3965944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0695" y="561140"/>
            <a:ext cx="7334870" cy="8955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функциональные возможности подсистемы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6264" y="1428936"/>
            <a:ext cx="8355596" cy="4950600"/>
          </a:xfrm>
        </p:spPr>
        <p:txBody>
          <a:bodyPr/>
          <a:lstStyle/>
          <a:p>
            <a:pPr indent="3600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/>
              <a:t>Описание произвольного количества видов начислений за услуги и управление ими</a:t>
            </a:r>
          </a:p>
          <a:p>
            <a:pPr indent="3600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1600" dirty="0" smtClean="0"/>
          </a:p>
          <a:p>
            <a:pPr indent="3600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/>
              <a:t>Выбор способа расчета за услуги </a:t>
            </a:r>
          </a:p>
          <a:p>
            <a:pPr indent="3600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1600" dirty="0" smtClean="0"/>
          </a:p>
          <a:p>
            <a:pPr indent="3600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/>
              <a:t>Автоматический расчет начислений по производственному календарю или по графикам работы </a:t>
            </a:r>
          </a:p>
          <a:p>
            <a:pPr indent="3600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1600" dirty="0" smtClean="0"/>
          </a:p>
          <a:p>
            <a:pPr indent="3600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/>
              <a:t>Возможность корректировать результаты начислений в расчетных документах</a:t>
            </a:r>
          </a:p>
          <a:p>
            <a:pPr indent="3600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1600" dirty="0" smtClean="0"/>
          </a:p>
          <a:p>
            <a:pPr indent="3600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/>
              <a:t>Учет посещаемости</a:t>
            </a:r>
          </a:p>
          <a:p>
            <a:pPr indent="3600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1600" dirty="0" smtClean="0"/>
          </a:p>
          <a:p>
            <a:pPr indent="3600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/>
              <a:t>Учет оплаты</a:t>
            </a:r>
          </a:p>
          <a:p>
            <a:pPr indent="3600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1600" dirty="0" smtClean="0"/>
          </a:p>
          <a:p>
            <a:pPr indent="3600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/>
              <a:t>Загрузка данных для ведомостей оплаты из внешних файлов</a:t>
            </a:r>
          </a:p>
          <a:p>
            <a:pPr indent="3600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1600" dirty="0" smtClean="0"/>
          </a:p>
          <a:p>
            <a:pPr indent="3600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/>
              <a:t>Регистрация кадровых событий</a:t>
            </a:r>
          </a:p>
          <a:p>
            <a:pPr indent="3600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1600" dirty="0" smtClean="0"/>
          </a:p>
          <a:p>
            <a:pPr indent="3600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dirty="0" smtClean="0"/>
              <a:t>Формирование специализированных отчетов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Нормативно – справочная информация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487" y="982266"/>
            <a:ext cx="4505471" cy="460286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5649" y="1615119"/>
            <a:ext cx="4660639" cy="4198211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02018" y="5870025"/>
            <a:ext cx="8665535" cy="584753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Для хранения списка получателей услуг предназначен справочник «Получатели услуг».</a:t>
            </a:r>
          </a:p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Для хранения списка групп – справочник «Группы получателей услуг».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Регистрация получателей услуг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510" y="5692583"/>
            <a:ext cx="8770265" cy="559361"/>
          </a:xfrm>
        </p:spPr>
        <p:txBody>
          <a:bodyPr/>
          <a:lstStyle/>
          <a:p>
            <a:r>
              <a:rPr lang="ru-RU" sz="1600" dirty="0" smtClean="0"/>
              <a:t>Для регистрации в системе состояний получателей услуг используется документ «Регистрация получателей услуг».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276447" y="2551814"/>
            <a:ext cx="2445488" cy="1233376"/>
          </a:xfrm>
          <a:prstGeom prst="ellipse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93313" y="3618614"/>
            <a:ext cx="2445488" cy="1233376"/>
          </a:xfrm>
          <a:prstGeom prst="ellipse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032206" y="2491563"/>
            <a:ext cx="2445488" cy="1233376"/>
          </a:xfrm>
          <a:prstGeom prst="ellipse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23" idx="1"/>
            <a:endCxn id="6" idx="7"/>
          </p:cNvCxnSpPr>
          <p:nvPr/>
        </p:nvCxnSpPr>
        <p:spPr>
          <a:xfrm flipH="1">
            <a:off x="2363801" y="1341783"/>
            <a:ext cx="723187" cy="139065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3" idx="2"/>
            <a:endCxn id="7" idx="0"/>
          </p:cNvCxnSpPr>
          <p:nvPr/>
        </p:nvCxnSpPr>
        <p:spPr>
          <a:xfrm>
            <a:off x="4017336" y="1534631"/>
            <a:ext cx="398721" cy="208398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3" idx="3"/>
            <a:endCxn id="8" idx="1"/>
          </p:cNvCxnSpPr>
          <p:nvPr/>
        </p:nvCxnSpPr>
        <p:spPr>
          <a:xfrm>
            <a:off x="4947684" y="1341783"/>
            <a:ext cx="1442656" cy="13304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дзаголовок 2"/>
          <p:cNvSpPr txBox="1">
            <a:spLocks/>
          </p:cNvSpPr>
          <p:nvPr/>
        </p:nvSpPr>
        <p:spPr>
          <a:xfrm>
            <a:off x="595425" y="2984824"/>
            <a:ext cx="1860696" cy="385696"/>
          </a:xfrm>
          <a:prstGeom prst="rect">
            <a:avLst/>
          </a:prstGeom>
        </p:spPr>
        <p:txBody>
          <a:bodyPr vert="horz" lIns="91419" tIns="45709" rIns="91419" bIns="45709" rtlCol="0">
            <a:noAutofit/>
          </a:bodyPr>
          <a:lstStyle/>
          <a:p>
            <a:pPr marL="0" marR="0" lvl="0" indent="0" algn="l" defTabSz="91418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Регистрация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788737" y="4009094"/>
            <a:ext cx="1251098" cy="385696"/>
          </a:xfrm>
          <a:prstGeom prst="rect">
            <a:avLst/>
          </a:prstGeom>
        </p:spPr>
        <p:txBody>
          <a:bodyPr vert="horz" lIns="91419" tIns="45709" rIns="91419" bIns="45709" rtlCol="0">
            <a:noAutofit/>
          </a:bodyPr>
          <a:lstStyle/>
          <a:p>
            <a:pPr marL="0" marR="0" lvl="0" indent="0" algn="l" defTabSz="91418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Перевод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6560288" y="2945838"/>
            <a:ext cx="1350336" cy="385696"/>
          </a:xfrm>
          <a:prstGeom prst="rect">
            <a:avLst/>
          </a:prstGeom>
        </p:spPr>
        <p:txBody>
          <a:bodyPr vert="horz" lIns="91419" tIns="45709" rIns="91419" bIns="45709" rtlCol="0">
            <a:noAutofit/>
          </a:bodyPr>
          <a:lstStyle/>
          <a:p>
            <a:pPr marL="0" marR="0" lvl="0" indent="0" algn="l" defTabSz="91418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Выбытие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3086988" y="1148935"/>
            <a:ext cx="1860696" cy="385696"/>
          </a:xfrm>
          <a:prstGeom prst="rect">
            <a:avLst/>
          </a:prstGeom>
        </p:spPr>
        <p:txBody>
          <a:bodyPr vert="horz" lIns="91419" tIns="45709" rIns="91419" bIns="45709" rtlCol="0">
            <a:noAutofit/>
          </a:bodyPr>
          <a:lstStyle/>
          <a:p>
            <a:pPr marL="0" marR="0" lvl="0" indent="0" algn="l" defTabSz="91418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операции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Учет услуг и тарифов</a:t>
            </a:r>
            <a:endParaRPr lang="ru-RU" dirty="0"/>
          </a:p>
        </p:txBody>
      </p:sp>
      <p:pic>
        <p:nvPicPr>
          <p:cNvPr id="4" name="Рисунок 3" descr="2024-02-14_16h14_5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491" y="1037454"/>
            <a:ext cx="8737251" cy="3066713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3434" y="3467068"/>
            <a:ext cx="7352343" cy="2742346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Учет посещаемости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572" y="1003626"/>
            <a:ext cx="8228006" cy="591258"/>
          </a:xfrm>
        </p:spPr>
        <p:txBody>
          <a:bodyPr/>
          <a:lstStyle/>
          <a:p>
            <a:r>
              <a:rPr lang="ru-RU" sz="1600" dirty="0" smtClean="0"/>
              <a:t>Для хранения списка причин отсутствия используется справочник «Причины отсутствия в детском учреждении» .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2" y="1591008"/>
            <a:ext cx="5910022" cy="1726349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61510" y="3424546"/>
            <a:ext cx="8516676" cy="584753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Для регистрации отсутствий используется документ «Регистрация отсутствия в детском учреждении» 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0906" y="4014658"/>
            <a:ext cx="5927577" cy="240664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Начисление оплаты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716" y="4948305"/>
            <a:ext cx="3730433" cy="127174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Для начисления оплаты используется документ «Начисление оплаты получателям услуг» </a:t>
            </a:r>
            <a:endParaRPr lang="ru-RU" sz="16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2024-02-14_16h24_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753" y="948898"/>
            <a:ext cx="8339069" cy="374006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5" name="Рисунок 4" descr="2024-02-14_16h24_5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2602" y="3669315"/>
            <a:ext cx="4920012" cy="2655753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возможности конфигурации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type="subTitle" idx="1"/>
          </p:nvPr>
        </p:nvSpPr>
        <p:spPr>
          <a:xfrm>
            <a:off x="480060" y="1145471"/>
            <a:ext cx="8214360" cy="526732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 dirty="0"/>
              <a:t> Ведение списков </a:t>
            </a:r>
            <a:r>
              <a:rPr lang="ru-RU" dirty="0" smtClean="0"/>
              <a:t>рецептур</a:t>
            </a:r>
            <a:endParaRPr lang="ru-RU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/>
              <a:t> Гибкие схемы списания </a:t>
            </a:r>
            <a:r>
              <a:rPr lang="ru-RU" dirty="0" smtClean="0"/>
              <a:t>продуктов</a:t>
            </a:r>
            <a:endParaRPr lang="ru-RU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Учет сезонных потерь при холодной </a:t>
            </a:r>
            <a:r>
              <a:rPr lang="ru-RU" dirty="0" smtClean="0"/>
              <a:t>обработке</a:t>
            </a:r>
            <a:endParaRPr lang="ru-RU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/>
              <a:t> Учет калорийности и энергетической ценности </a:t>
            </a:r>
            <a:r>
              <a:rPr lang="ru-RU" dirty="0" smtClean="0"/>
              <a:t>продуктов</a:t>
            </a:r>
            <a:endParaRPr lang="ru-RU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Гибкая настройка правил пересчета между единицами </a:t>
            </a:r>
            <a:r>
              <a:rPr lang="ru-RU" dirty="0" smtClean="0"/>
              <a:t>измерения</a:t>
            </a:r>
            <a:endParaRPr lang="ru-RU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/>
              <a:t> Механизмы </a:t>
            </a:r>
            <a:r>
              <a:rPr lang="ru-RU" dirty="0" smtClean="0"/>
              <a:t>ценообразования</a:t>
            </a:r>
            <a:endParaRPr lang="ru-RU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/>
              <a:t> Подсистема «Учет получателей </a:t>
            </a:r>
            <a:r>
              <a:rPr lang="ru-RU" dirty="0" smtClean="0"/>
              <a:t>услуг»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/>
              <a:t> Обмен с фронт-офисными системами.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887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5" y="422913"/>
            <a:ext cx="8214359" cy="789202"/>
          </a:xfrm>
        </p:spPr>
        <p:txBody>
          <a:bodyPr>
            <a:noAutofit/>
          </a:bodyPr>
          <a:lstStyle/>
          <a:p>
            <a:r>
              <a:rPr lang="ru-RU" dirty="0" smtClean="0"/>
              <a:t>Формирование документов реализации услуг получателям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612" y="6032824"/>
            <a:ext cx="8738367" cy="825176"/>
          </a:xfrm>
        </p:spPr>
        <p:txBody>
          <a:bodyPr/>
          <a:lstStyle/>
          <a:p>
            <a:r>
              <a:rPr lang="ru-RU" sz="1600" dirty="0" smtClean="0"/>
              <a:t>Обработка «Формирование документов реализации услуг получателям» используется для формирования документов вида «Реализация ТМЗ и услуг» на основании данных документов «Начисления оплаты получателям услуг».</a:t>
            </a:r>
            <a:endParaRPr lang="ru-RU" sz="1600" dirty="0"/>
          </a:p>
        </p:txBody>
      </p:sp>
      <p:pic>
        <p:nvPicPr>
          <p:cNvPr id="5" name="Рисунок 4" descr="2024-02-14_16h32_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1360" y="1201480"/>
            <a:ext cx="7060016" cy="4826924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4371" y="422911"/>
            <a:ext cx="8214359" cy="579120"/>
          </a:xfrm>
        </p:spPr>
        <p:txBody>
          <a:bodyPr>
            <a:normAutofit/>
          </a:bodyPr>
          <a:lstStyle/>
          <a:p>
            <a:r>
              <a:rPr lang="ru-RU" dirty="0" smtClean="0"/>
              <a:t>Отчеты подсистемы «Учет получателей услуг»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37" y="873488"/>
            <a:ext cx="7231450" cy="3804838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62" y="4333625"/>
            <a:ext cx="8760836" cy="230109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Обмен с фронт – офисными системами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85653" y="2054430"/>
            <a:ext cx="7042068" cy="8787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80655" y="4156369"/>
            <a:ext cx="6982692" cy="20663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ru-RU"/>
          </a:p>
        </p:txBody>
      </p:sp>
      <p:sp>
        <p:nvSpPr>
          <p:cNvPr id="6" name="Двойная стрелка вверх/вниз 5"/>
          <p:cNvSpPr/>
          <p:nvPr/>
        </p:nvSpPr>
        <p:spPr>
          <a:xfrm>
            <a:off x="4263245" y="2956959"/>
            <a:ext cx="641267" cy="1175654"/>
          </a:xfrm>
          <a:prstGeom prst="up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315690" y="2280061"/>
            <a:ext cx="4655127" cy="400087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1С-Рейтинг: Общепит для Казахстана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5034" y="4325245"/>
            <a:ext cx="6792688" cy="1938970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1С-Рейтинг: Ресторан</a:t>
            </a:r>
          </a:p>
          <a:p>
            <a:pPr algn="ctr"/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1С-Рейтинг: Ресторан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3.0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1С:Ресторан </a:t>
            </a:r>
          </a:p>
          <a:p>
            <a:pPr algn="ctr"/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1С-Рарус: Ресторан + Бар + Кафе </a:t>
            </a:r>
          </a:p>
          <a:p>
            <a:pPr algn="ctr"/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R-Keeper v6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v7</a:t>
            </a:r>
          </a:p>
          <a:p>
            <a:pPr algn="ctr"/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2128" y="1148206"/>
            <a:ext cx="8477323" cy="584753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конфигурации «1С-Рейтинг: Общепит для Казахстана» реализована возможность обмена со следующими программными продуктами. 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563" y="506040"/>
            <a:ext cx="8214359" cy="579120"/>
          </a:xfrm>
        </p:spPr>
        <p:txBody>
          <a:bodyPr>
            <a:normAutofit/>
          </a:bodyPr>
          <a:lstStyle/>
          <a:p>
            <a:r>
              <a:rPr lang="ru-RU" dirty="0" smtClean="0"/>
              <a:t>Обмен с 1С-Рейтинг: Ресторан 3.0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68780" y="2351282"/>
            <a:ext cx="2434443" cy="6531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05055" y="4118724"/>
            <a:ext cx="2434443" cy="6531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5446" y="4104871"/>
            <a:ext cx="2434443" cy="6531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82345" y="2333469"/>
            <a:ext cx="2434443" cy="6531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73188" y="1775766"/>
            <a:ext cx="5070763" cy="369310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Выгрузка регистра сведений «Рецептуры»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73186" y="3557068"/>
            <a:ext cx="4952010" cy="369310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Выгрузка документа «Выпуск продукции»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2543" y="2458160"/>
            <a:ext cx="1543791" cy="369310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Общепит 3.0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5697" y="4261236"/>
            <a:ext cx="1543791" cy="369310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Общепит 3.0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9443" y="2468060"/>
            <a:ext cx="1543791" cy="369310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Ресторан 3.0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1188" y="4225603"/>
            <a:ext cx="1543791" cy="369310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Ресторан 3.0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871359" y="2422531"/>
            <a:ext cx="1460665" cy="498766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flipH="1">
            <a:off x="3895110" y="4191958"/>
            <a:ext cx="1436915" cy="522517"/>
          </a:xfrm>
          <a:prstGeom prst="lef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Полезная информация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0363" y="1488557"/>
            <a:ext cx="6475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Подробнее ознакомиться с характеристикой конфигурации «1С-Рейтинг: Общепит для Казахстана»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111" y="3150782"/>
            <a:ext cx="6475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Подробнее ознакомиться со статьями конфигурации «1С-Рейтинг: Общепит для Казахстана»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979" y="2697345"/>
            <a:ext cx="1460537" cy="147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8717" y="5982585"/>
            <a:ext cx="286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 descr="2024-02-16_11h28_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7766" y="1109009"/>
            <a:ext cx="1448002" cy="14289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0994" y="4732339"/>
            <a:ext cx="8431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Обращения, при наличии активной поддержки ТОР и ИТС, принимаются на адрес линии консультации: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horeca@1c-rating.kz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Номенклатура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79578" y="5747618"/>
            <a:ext cx="7990700" cy="7637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В элементе справочника «Номенклатура» предоставлена возможность отражения данных по отраслевой специфике общепита.</a:t>
            </a:r>
          </a:p>
        </p:txBody>
      </p:sp>
      <p:pic>
        <p:nvPicPr>
          <p:cNvPr id="9" name="Рисунок 8" descr="2024-02-16_08h47_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202" y="1055080"/>
            <a:ext cx="7793099" cy="4566775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="" xmlns:p14="http://schemas.microsoft.com/office/powerpoint/2010/main" val="5750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>
            <a:spLocks noGrp="1"/>
          </p:cNvSpPr>
          <p:nvPr>
            <p:ph type="ctrTitle"/>
          </p:nvPr>
        </p:nvSpPr>
        <p:spPr>
          <a:xfrm>
            <a:off x="480065" y="422911"/>
            <a:ext cx="8214359" cy="579120"/>
          </a:xfrm>
        </p:spPr>
        <p:txBody>
          <a:bodyPr>
            <a:normAutofit/>
          </a:bodyPr>
          <a:lstStyle/>
          <a:p>
            <a:r>
              <a:rPr lang="ru-RU" dirty="0" smtClean="0"/>
              <a:t>Аналоги номенклатуры</a:t>
            </a:r>
            <a:endParaRPr lang="ru-RU" dirty="0"/>
          </a:p>
        </p:txBody>
      </p:sp>
      <p:sp>
        <p:nvSpPr>
          <p:cNvPr id="1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9335" y="5767711"/>
            <a:ext cx="8452923" cy="512509"/>
          </a:xfrm>
        </p:spPr>
        <p:txBody>
          <a:bodyPr/>
          <a:lstStyle/>
          <a:p>
            <a:r>
              <a:rPr lang="ru-RU" sz="1600" dirty="0" smtClean="0"/>
              <a:t>Аналоги могут использоваться в документе выпуска продукции для выполнения замены ингредиентов блюд.</a:t>
            </a:r>
          </a:p>
        </p:txBody>
      </p:sp>
      <p:pic>
        <p:nvPicPr>
          <p:cNvPr id="5" name="Рисунок 4" descr="2024-02-16_08h49_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886" y="1266092"/>
            <a:ext cx="8390366" cy="4311112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="" xmlns:p14="http://schemas.microsoft.com/office/powerpoint/2010/main" val="5750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47556" y="412863"/>
            <a:ext cx="8016239" cy="579120"/>
          </a:xfrm>
        </p:spPr>
        <p:txBody>
          <a:bodyPr>
            <a:normAutofit/>
          </a:bodyPr>
          <a:lstStyle/>
          <a:p>
            <a:r>
              <a:rPr lang="ru-RU" dirty="0" smtClean="0"/>
              <a:t>Настройки конвертации номенклатуры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519" y="5172620"/>
            <a:ext cx="8817513" cy="615232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1600" dirty="0" smtClean="0"/>
              <a:t>В регистре сведений «Настройки конвертации номенклатуры» хранятся настройки конвертации из одной номенклатуру в другую.</a:t>
            </a:r>
          </a:p>
          <a:p>
            <a:pPr algn="just">
              <a:spcBef>
                <a:spcPts val="0"/>
              </a:spcBef>
            </a:pPr>
            <a:endParaRPr lang="ru-RU" sz="1600" dirty="0" smtClean="0"/>
          </a:p>
          <a:p>
            <a:endParaRPr lang="ru-RU" sz="1600" dirty="0"/>
          </a:p>
        </p:txBody>
      </p:sp>
      <p:pic>
        <p:nvPicPr>
          <p:cNvPr id="5" name="Рисунок 4" descr="2024-02-16_09h01_4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725" y="1398358"/>
            <a:ext cx="8772211" cy="3548481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="" xmlns:p14="http://schemas.microsoft.com/office/powerpoint/2010/main" val="5750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6651" y="5575975"/>
            <a:ext cx="8345948" cy="553519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Документ предназначен для конвертации из одной номенклатуры (исходной) в другую (конечную).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90" y="1567542"/>
            <a:ext cx="8305097" cy="371389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47556" y="473153"/>
            <a:ext cx="8016239" cy="579120"/>
          </a:xfrm>
        </p:spPr>
        <p:txBody>
          <a:bodyPr>
            <a:normAutofit/>
          </a:bodyPr>
          <a:lstStyle/>
          <a:p>
            <a:r>
              <a:rPr lang="ru-RU" dirty="0" smtClean="0"/>
              <a:t>Конвертация номенклатуры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07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37992" y="422911"/>
            <a:ext cx="8016239" cy="579120"/>
          </a:xfrm>
        </p:spPr>
        <p:txBody>
          <a:bodyPr>
            <a:normAutofit/>
          </a:bodyPr>
          <a:lstStyle/>
          <a:p>
            <a:r>
              <a:rPr lang="ru-RU" dirty="0" smtClean="0"/>
              <a:t>Коэффициенты пересчета единиц измерения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97793" y="6075490"/>
            <a:ext cx="8154321" cy="641833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1600" dirty="0" smtClean="0"/>
              <a:t>Позволяет вводить информацию о коэффициентах для автоматического пересчета единиц измерения из одной в другую.</a:t>
            </a:r>
          </a:p>
        </p:txBody>
      </p:sp>
      <p:pic>
        <p:nvPicPr>
          <p:cNvPr id="7" name="Рисунок 6" descr="2024-02-16_09h12_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531" y="894302"/>
            <a:ext cx="7035590" cy="5115129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2107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57603" y="483202"/>
            <a:ext cx="7433086" cy="579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Учет сезонных потерь при холодной обработке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type="subTitle" idx="1"/>
          </p:nvPr>
        </p:nvSpPr>
        <p:spPr>
          <a:xfrm>
            <a:off x="579827" y="6123608"/>
            <a:ext cx="8413448" cy="6037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Регистр предназначен для хранения норм сезонных  потерь ингредиентов при холодной обработке.</a:t>
            </a:r>
          </a:p>
        </p:txBody>
      </p:sp>
      <p:pic>
        <p:nvPicPr>
          <p:cNvPr id="5" name="Рисунок 4" descr="2024-02-16_09h17_4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707" y="1165608"/>
            <a:ext cx="7966715" cy="4887260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2107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1572</Words>
  <Application>Microsoft Office PowerPoint</Application>
  <PresentationFormat>Экран (4:3)</PresentationFormat>
  <Paragraphs>204</Paragraphs>
  <Slides>34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1С-Рейтинг: Общепит, обзор основных возможностей</vt:lpstr>
      <vt:lpstr>Характеристика программного продукта</vt:lpstr>
      <vt:lpstr>Основные возможности конфигурации</vt:lpstr>
      <vt:lpstr>Номенклатура</vt:lpstr>
      <vt:lpstr>Аналоги номенклатуры</vt:lpstr>
      <vt:lpstr>Настройки конвертации номенклатуры</vt:lpstr>
      <vt:lpstr>Конвертация номенклатуры</vt:lpstr>
      <vt:lpstr>Коэффициенты пересчета единиц измерения</vt:lpstr>
      <vt:lpstr>Учет сезонных потерь при холодной обработке</vt:lpstr>
      <vt:lpstr>Расчет пищевой ценности</vt:lpstr>
      <vt:lpstr>Рецептуры</vt:lpstr>
      <vt:lpstr>Рецептура приготовления</vt:lpstr>
      <vt:lpstr>Печатные формы рецептуры</vt:lpstr>
      <vt:lpstr>Списание специй</vt:lpstr>
      <vt:lpstr>Рецептура разделки и разукомплектации</vt:lpstr>
      <vt:lpstr>Схемы документооборота</vt:lpstr>
      <vt:lpstr>Выпуск продукции</vt:lpstr>
      <vt:lpstr>Слайд 17</vt:lpstr>
      <vt:lpstr>Ценообразование</vt:lpstr>
      <vt:lpstr>Установка цен поступления</vt:lpstr>
      <vt:lpstr>Установка себестоимости блюд</vt:lpstr>
      <vt:lpstr>Установка отпускных цен</vt:lpstr>
      <vt:lpstr>Подсистема «Учет получателей услуг»</vt:lpstr>
      <vt:lpstr>Основные функциональные возможности подсистемы </vt:lpstr>
      <vt:lpstr>Нормативно – справочная информация</vt:lpstr>
      <vt:lpstr>Регистрация получателей услуг</vt:lpstr>
      <vt:lpstr>Учет услуг и тарифов</vt:lpstr>
      <vt:lpstr>Учет посещаемости</vt:lpstr>
      <vt:lpstr>Начисление оплаты</vt:lpstr>
      <vt:lpstr>Формирование документов реализации услуг получателям</vt:lpstr>
      <vt:lpstr>Отчеты подсистемы «Учет получателей услуг»</vt:lpstr>
      <vt:lpstr>Обмен с фронт – офисными системами</vt:lpstr>
      <vt:lpstr>Обмен с 1С-Рейтинг: Ресторан 3.0</vt:lpstr>
      <vt:lpstr>Полезная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С. Гусев</dc:creator>
  <cp:lastModifiedBy>I_Danilova</cp:lastModifiedBy>
  <cp:revision>330</cp:revision>
  <dcterms:created xsi:type="dcterms:W3CDTF">2018-12-12T10:35:33Z</dcterms:created>
  <dcterms:modified xsi:type="dcterms:W3CDTF">2025-05-16T10:29:48Z</dcterms:modified>
</cp:coreProperties>
</file>